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3" r:id="rId3"/>
    <p:sldId id="264" r:id="rId4"/>
    <p:sldId id="265" r:id="rId5"/>
    <p:sldId id="274" r:id="rId6"/>
    <p:sldId id="257" r:id="rId7"/>
    <p:sldId id="258" r:id="rId8"/>
    <p:sldId id="259" r:id="rId9"/>
    <p:sldId id="266" r:id="rId10"/>
    <p:sldId id="260" r:id="rId11"/>
    <p:sldId id="261" r:id="rId12"/>
    <p:sldId id="262" r:id="rId13"/>
    <p:sldId id="267" r:id="rId14"/>
    <p:sldId id="275" r:id="rId15"/>
    <p:sldId id="268" r:id="rId16"/>
    <p:sldId id="269" r:id="rId17"/>
    <p:sldId id="276" r:id="rId18"/>
    <p:sldId id="270" r:id="rId19"/>
    <p:sldId id="271" r:id="rId20"/>
    <p:sldId id="277" r:id="rId21"/>
    <p:sldId id="272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3B913-1D2A-4891-BDEA-338B4E934BA7}" v="1209" dt="2025-10-01T06:22:46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8433B913-1D2A-4891-BDEA-338B4E934BA7}"/>
    <pc:docChg chg="undo custSel addSld delSld modSld sldOrd">
      <pc:chgData name="Fares Makki" userId="d0c14dd2-ce13-49c4-820b-c6a5e60d5a8d" providerId="ADAL" clId="{8433B913-1D2A-4891-BDEA-338B4E934BA7}" dt="2025-10-01T06:22:46.109" v="8066"/>
      <pc:docMkLst>
        <pc:docMk/>
      </pc:docMkLst>
      <pc:sldChg chg="modSp mod">
        <pc:chgData name="Fares Makki" userId="d0c14dd2-ce13-49c4-820b-c6a5e60d5a8d" providerId="ADAL" clId="{8433B913-1D2A-4891-BDEA-338B4E934BA7}" dt="2025-01-18T11:22:09.018" v="4066" actId="20577"/>
        <pc:sldMkLst>
          <pc:docMk/>
          <pc:sldMk cId="2087396182" sldId="256"/>
        </pc:sldMkLst>
      </pc:sldChg>
      <pc:sldChg chg="addSp delSp modSp mod ord">
        <pc:chgData name="Fares Makki" userId="d0c14dd2-ce13-49c4-820b-c6a5e60d5a8d" providerId="ADAL" clId="{8433B913-1D2A-4891-BDEA-338B4E934BA7}" dt="2025-01-17T10:13:42.162" v="1738"/>
        <pc:sldMkLst>
          <pc:docMk/>
          <pc:sldMk cId="793405502" sldId="257"/>
        </pc:sldMkLst>
      </pc:sldChg>
      <pc:sldChg chg="addSp delSp modSp new mod modAnim">
        <pc:chgData name="Fares Makki" userId="d0c14dd2-ce13-49c4-820b-c6a5e60d5a8d" providerId="ADAL" clId="{8433B913-1D2A-4891-BDEA-338B4E934BA7}" dt="2025-01-16T09:12:01.035" v="805"/>
        <pc:sldMkLst>
          <pc:docMk/>
          <pc:sldMk cId="2035866819" sldId="258"/>
        </pc:sldMkLst>
      </pc:sldChg>
      <pc:sldChg chg="addSp delSp modSp new mod modClrScheme chgLayout">
        <pc:chgData name="Fares Makki" userId="d0c14dd2-ce13-49c4-820b-c6a5e60d5a8d" providerId="ADAL" clId="{8433B913-1D2A-4891-BDEA-338B4E934BA7}" dt="2025-01-16T09:09:40.085" v="790" actId="14100"/>
        <pc:sldMkLst>
          <pc:docMk/>
          <pc:sldMk cId="512915452" sldId="259"/>
        </pc:sldMkLst>
      </pc:sldChg>
      <pc:sldChg chg="addSp modSp new mod modClrScheme modAnim chgLayout">
        <pc:chgData name="Fares Makki" userId="d0c14dd2-ce13-49c4-820b-c6a5e60d5a8d" providerId="ADAL" clId="{8433B913-1D2A-4891-BDEA-338B4E934BA7}" dt="2025-01-17T11:39:49.980" v="1827"/>
        <pc:sldMkLst>
          <pc:docMk/>
          <pc:sldMk cId="84838932" sldId="260"/>
        </pc:sldMkLst>
      </pc:sldChg>
      <pc:sldChg chg="addSp modSp add mod ord modAnim">
        <pc:chgData name="Fares Makki" userId="d0c14dd2-ce13-49c4-820b-c6a5e60d5a8d" providerId="ADAL" clId="{8433B913-1D2A-4891-BDEA-338B4E934BA7}" dt="2025-01-18T10:41:36.607" v="1828"/>
        <pc:sldMkLst>
          <pc:docMk/>
          <pc:sldMk cId="3046314907" sldId="261"/>
        </pc:sldMkLst>
      </pc:sldChg>
      <pc:sldChg chg="addSp modSp new mod modClrScheme modAnim chgLayout">
        <pc:chgData name="Fares Makki" userId="d0c14dd2-ce13-49c4-820b-c6a5e60d5a8d" providerId="ADAL" clId="{8433B913-1D2A-4891-BDEA-338B4E934BA7}" dt="2025-01-18T10:50:46.152" v="2286"/>
        <pc:sldMkLst>
          <pc:docMk/>
          <pc:sldMk cId="3392032759" sldId="262"/>
        </pc:sldMkLst>
      </pc:sldChg>
      <pc:sldChg chg="modSp new del mod">
        <pc:chgData name="Fares Makki" userId="d0c14dd2-ce13-49c4-820b-c6a5e60d5a8d" providerId="ADAL" clId="{8433B913-1D2A-4891-BDEA-338B4E934BA7}" dt="2025-01-17T10:15:17.563" v="1806" actId="47"/>
        <pc:sldMkLst>
          <pc:docMk/>
          <pc:sldMk cId="4147555508" sldId="263"/>
        </pc:sldMkLst>
      </pc:sldChg>
      <pc:sldChg chg="add ord">
        <pc:chgData name="Fares Makki" userId="d0c14dd2-ce13-49c4-820b-c6a5e60d5a8d" providerId="ADAL" clId="{8433B913-1D2A-4891-BDEA-338B4E934BA7}" dt="2025-01-17T10:15:13.353" v="1805"/>
        <pc:sldMkLst>
          <pc:docMk/>
          <pc:sldMk cId="1319187376" sldId="264"/>
        </pc:sldMkLst>
      </pc:sldChg>
      <pc:sldChg chg="modSp add mod modAnim">
        <pc:chgData name="Fares Makki" userId="d0c14dd2-ce13-49c4-820b-c6a5e60d5a8d" providerId="ADAL" clId="{8433B913-1D2A-4891-BDEA-338B4E934BA7}" dt="2025-10-01T06:22:46.109" v="8066"/>
        <pc:sldMkLst>
          <pc:docMk/>
          <pc:sldMk cId="2948053586" sldId="265"/>
        </pc:sldMkLst>
      </pc:sldChg>
      <pc:sldChg chg="delSp modSp add mod modAnim delDesignElem">
        <pc:chgData name="Fares Makki" userId="d0c14dd2-ce13-49c4-820b-c6a5e60d5a8d" providerId="ADAL" clId="{8433B913-1D2A-4891-BDEA-338B4E934BA7}" dt="2025-01-17T11:39:13.404" v="1817"/>
        <pc:sldMkLst>
          <pc:docMk/>
          <pc:sldMk cId="291777967" sldId="266"/>
        </pc:sldMkLst>
      </pc:sldChg>
      <pc:sldChg chg="addSp modSp new mod modClrScheme modAnim chgLayout">
        <pc:chgData name="Fares Makki" userId="d0c14dd2-ce13-49c4-820b-c6a5e60d5a8d" providerId="ADAL" clId="{8433B913-1D2A-4891-BDEA-338B4E934BA7}" dt="2025-01-18T10:59:49.104" v="2735"/>
        <pc:sldMkLst>
          <pc:docMk/>
          <pc:sldMk cId="3325583019" sldId="267"/>
        </pc:sldMkLst>
      </pc:sldChg>
      <pc:sldChg chg="addSp delSp modSp new mod modClrScheme modAnim chgLayout">
        <pc:chgData name="Fares Makki" userId="d0c14dd2-ce13-49c4-820b-c6a5e60d5a8d" providerId="ADAL" clId="{8433B913-1D2A-4891-BDEA-338B4E934BA7}" dt="2025-01-18T13:22:14.539" v="6659" actId="1076"/>
        <pc:sldMkLst>
          <pc:docMk/>
          <pc:sldMk cId="2054670070" sldId="268"/>
        </pc:sldMkLst>
      </pc:sldChg>
      <pc:sldChg chg="modSp new mod modAnim">
        <pc:chgData name="Fares Makki" userId="d0c14dd2-ce13-49c4-820b-c6a5e60d5a8d" providerId="ADAL" clId="{8433B913-1D2A-4891-BDEA-338B4E934BA7}" dt="2025-01-18T11:20:25.418" v="4042"/>
        <pc:sldMkLst>
          <pc:docMk/>
          <pc:sldMk cId="2063644519" sldId="269"/>
        </pc:sldMkLst>
      </pc:sldChg>
      <pc:sldChg chg="addSp modSp new mod modAnim modNotesTx">
        <pc:chgData name="Fares Makki" userId="d0c14dd2-ce13-49c4-820b-c6a5e60d5a8d" providerId="ADAL" clId="{8433B913-1D2A-4891-BDEA-338B4E934BA7}" dt="2025-01-18T13:32:43.025" v="7425" actId="20577"/>
        <pc:sldMkLst>
          <pc:docMk/>
          <pc:sldMk cId="1561188752" sldId="270"/>
        </pc:sldMkLst>
      </pc:sldChg>
      <pc:sldChg chg="addSp modSp new mod modAnim">
        <pc:chgData name="Fares Makki" userId="d0c14dd2-ce13-49c4-820b-c6a5e60d5a8d" providerId="ADAL" clId="{8433B913-1D2A-4891-BDEA-338B4E934BA7}" dt="2025-01-18T11:51:45.917" v="5233"/>
        <pc:sldMkLst>
          <pc:docMk/>
          <pc:sldMk cId="2002063023" sldId="271"/>
        </pc:sldMkLst>
      </pc:sldChg>
      <pc:sldChg chg="addSp modSp new mod">
        <pc:chgData name="Fares Makki" userId="d0c14dd2-ce13-49c4-820b-c6a5e60d5a8d" providerId="ADAL" clId="{8433B913-1D2A-4891-BDEA-338B4E934BA7}" dt="2025-01-18T13:02:53.804" v="5678" actId="20577"/>
        <pc:sldMkLst>
          <pc:docMk/>
          <pc:sldMk cId="741808572" sldId="272"/>
        </pc:sldMkLst>
      </pc:sldChg>
      <pc:sldChg chg="addSp delSp modSp new mod modClrScheme chgLayout">
        <pc:chgData name="Fares Makki" userId="d0c14dd2-ce13-49c4-820b-c6a5e60d5a8d" providerId="ADAL" clId="{8433B913-1D2A-4891-BDEA-338B4E934BA7}" dt="2025-01-18T11:53:09.707" v="5266" actId="20577"/>
        <pc:sldMkLst>
          <pc:docMk/>
          <pc:sldMk cId="58593042" sldId="273"/>
        </pc:sldMkLst>
      </pc:sldChg>
      <pc:sldChg chg="addSp delSp modSp new mod modClrScheme chgLayout">
        <pc:chgData name="Fares Makki" userId="d0c14dd2-ce13-49c4-820b-c6a5e60d5a8d" providerId="ADAL" clId="{8433B913-1D2A-4891-BDEA-338B4E934BA7}" dt="2025-01-18T11:53:34.017" v="5285" actId="20577"/>
        <pc:sldMkLst>
          <pc:docMk/>
          <pc:sldMk cId="2057577487" sldId="274"/>
        </pc:sldMkLst>
      </pc:sldChg>
      <pc:sldChg chg="addSp delSp modSp new mod modClrScheme chgLayout">
        <pc:chgData name="Fares Makki" userId="d0c14dd2-ce13-49c4-820b-c6a5e60d5a8d" providerId="ADAL" clId="{8433B913-1D2A-4891-BDEA-338B4E934BA7}" dt="2025-01-18T11:53:47.832" v="5291" actId="20577"/>
        <pc:sldMkLst>
          <pc:docMk/>
          <pc:sldMk cId="3454965743" sldId="275"/>
        </pc:sldMkLst>
      </pc:sldChg>
      <pc:sldChg chg="addSp delSp modSp new mod modClrScheme chgLayout">
        <pc:chgData name="Fares Makki" userId="d0c14dd2-ce13-49c4-820b-c6a5e60d5a8d" providerId="ADAL" clId="{8433B913-1D2A-4891-BDEA-338B4E934BA7}" dt="2025-01-18T11:53:59.607" v="5305" actId="20577"/>
        <pc:sldMkLst>
          <pc:docMk/>
          <pc:sldMk cId="3856554706" sldId="276"/>
        </pc:sldMkLst>
      </pc:sldChg>
      <pc:sldChg chg="addSp delSp modSp new mod modClrScheme chgLayout">
        <pc:chgData name="Fares Makki" userId="d0c14dd2-ce13-49c4-820b-c6a5e60d5a8d" providerId="ADAL" clId="{8433B913-1D2A-4891-BDEA-338B4E934BA7}" dt="2025-01-18T13:16:54.254" v="6384" actId="20577"/>
        <pc:sldMkLst>
          <pc:docMk/>
          <pc:sldMk cId="1598042417" sldId="277"/>
        </pc:sldMkLst>
      </pc:sldChg>
      <pc:sldChg chg="addSp modSp new mod modAnim">
        <pc:chgData name="Fares Makki" userId="d0c14dd2-ce13-49c4-820b-c6a5e60d5a8d" providerId="ADAL" clId="{8433B913-1D2A-4891-BDEA-338B4E934BA7}" dt="2025-01-18T13:16:13.704" v="6345" actId="1076"/>
        <pc:sldMkLst>
          <pc:docMk/>
          <pc:sldMk cId="1400317286" sldId="278"/>
        </pc:sldMkLst>
      </pc:sldChg>
      <pc:sldChg chg="addSp modSp new mod modAnim">
        <pc:chgData name="Fares Makki" userId="d0c14dd2-ce13-49c4-820b-c6a5e60d5a8d" providerId="ADAL" clId="{8433B913-1D2A-4891-BDEA-338B4E934BA7}" dt="2025-01-18T13:25:40.614" v="6739"/>
        <pc:sldMkLst>
          <pc:docMk/>
          <pc:sldMk cId="335960447" sldId="279"/>
        </pc:sldMkLst>
      </pc:sldChg>
      <pc:sldChg chg="modSp new mod modAnim">
        <pc:chgData name="Fares Makki" userId="d0c14dd2-ce13-49c4-820b-c6a5e60d5a8d" providerId="ADAL" clId="{8433B913-1D2A-4891-BDEA-338B4E934BA7}" dt="2025-01-18T13:31:19.884" v="7297"/>
        <pc:sldMkLst>
          <pc:docMk/>
          <pc:sldMk cId="3827656157" sldId="280"/>
        </pc:sldMkLst>
      </pc:sldChg>
      <pc:sldChg chg="modSp new mod">
        <pc:chgData name="Fares Makki" userId="d0c14dd2-ce13-49c4-820b-c6a5e60d5a8d" providerId="ADAL" clId="{8433B913-1D2A-4891-BDEA-338B4E934BA7}" dt="2025-01-18T13:38:37.074" v="7844" actId="20577"/>
        <pc:sldMkLst>
          <pc:docMk/>
          <pc:sldMk cId="4009639168" sldId="281"/>
        </pc:sldMkLst>
      </pc:sldChg>
      <pc:sldChg chg="addSp delSp modSp new mod modClrScheme chgLayout">
        <pc:chgData name="Fares Makki" userId="d0c14dd2-ce13-49c4-820b-c6a5e60d5a8d" providerId="ADAL" clId="{8433B913-1D2A-4891-BDEA-338B4E934BA7}" dt="2025-01-18T13:39:29.844" v="7891" actId="700"/>
        <pc:sldMkLst>
          <pc:docMk/>
          <pc:sldMk cId="1965954627" sldId="282"/>
        </pc:sldMkLst>
      </pc:sldChg>
      <pc:sldChg chg="addSp delSp modSp new mod modClrScheme modAnim chgLayout modNotesTx">
        <pc:chgData name="Fares Makki" userId="d0c14dd2-ce13-49c4-820b-c6a5e60d5a8d" providerId="ADAL" clId="{8433B913-1D2A-4891-BDEA-338B4E934BA7}" dt="2025-01-18T13:51:09.943" v="8061" actId="1076"/>
        <pc:sldMkLst>
          <pc:docMk/>
          <pc:sldMk cId="3700968953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4FFBF-2845-416D-B26A-DA8B76F31028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56AA9-71AA-4200-A8AE-093466EAD3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449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Avloppsvatten går igenom reningsverket som fångar fosfor (i Sverige), men inte alla länder gör detsamma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6AA9-71AA-4200-A8AE-093466EAD3C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327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https://urplay.se/program/224180-naturkunskap-forklarad-miljofarliga-metaller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456AA9-71AA-4200-A8AE-093466EAD3CD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129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060D5E-38CC-3858-AF67-A6423F54C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ED794D2-D160-7A2A-1017-3187266DD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EFDA56-4638-89E8-5408-F6C9EE44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3290-4808-4955-B8F1-C509B8AA9096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9C21C3-93B8-5868-880B-0BDC1B77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E7C309-5569-DABA-0683-7B5DC494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000B-D687-44B1-B0BC-F8F8679ECD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784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EB906F-231B-1704-C020-3042A834A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C8907A0-4320-54F5-4843-00532DE52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0F4E315-A5B8-0874-0EC3-F38D9190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3290-4808-4955-B8F1-C509B8AA9096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A6CC5F-0CED-0640-2F02-F64E9FA8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AAD7C6-09EC-A80B-9B5E-ACA28358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000B-D687-44B1-B0BC-F8F8679ECD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970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396A999-04BC-8768-3A2B-CDCD1CA60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8C244AB-943D-A0CF-D0C5-094ADC0B0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41F79A-324C-815D-F918-7BB207D5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3290-4808-4955-B8F1-C509B8AA9096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C77E9B-3073-273B-1853-97D2A19D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46F83F-3DA2-63C8-030E-9FC4417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000B-D687-44B1-B0BC-F8F8679ECD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271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2D6613-5932-9B6E-3F3B-C365961E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DC6BB1-021E-28CE-8517-8FF9FB1FE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8A6472-67C2-7E99-3A48-087380F6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3290-4808-4955-B8F1-C509B8AA9096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87F2933-37CA-0D1A-5E37-8D1649EF2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6729D6B-64B3-7815-EB95-C8BFD15C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000B-D687-44B1-B0BC-F8F8679ECD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621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E8E9C8-6AF3-A74D-7996-8ACA5652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16A30F-DD78-E070-E9AA-E5FE0AEA3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58B765-BB20-34DE-4D3C-BEE1A8432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3290-4808-4955-B8F1-C509B8AA9096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F5E0FD-E655-90F2-C3C1-28A4061B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090F77-E2E9-C7D7-8A49-5AEAD40A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000B-D687-44B1-B0BC-F8F8679ECD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160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E9F315-AA0C-1C57-25B2-4183AB6D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217462-63DE-CF7F-D606-0F7D3C165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065AA0-78C8-EB39-B0FF-724705B6B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0FD32BB-93E5-2FA3-F989-00F73F22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3290-4808-4955-B8F1-C509B8AA9096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4FDCACC-5227-E8F3-CCD1-24F3D4C9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553C117-D0BE-25A3-AF60-9A497987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000B-D687-44B1-B0BC-F8F8679ECD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0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28B2F8-6610-C917-3051-84DCBFC63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4A3EDE3-D41D-F04E-AFBB-6AF39C674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2E8B9B-3532-695F-FD51-BF5ECF3FE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7A12AB5-24FA-BAA7-B111-4B1782520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980BD51-81F8-FB16-A2B5-19C466912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72927B6-252B-B1C3-85B5-7BDC24994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3290-4808-4955-B8F1-C509B8AA9096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6240558-D897-7856-CF3C-68988AAE6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9EC793F-DC53-2F52-1D71-FE5FE2DD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000B-D687-44B1-B0BC-F8F8679ECD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398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6F90C0-E831-B7BF-7125-2DE8E616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D9DF7DB-0D9A-DD6F-5440-3DDE0551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3290-4808-4955-B8F1-C509B8AA9096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7B0D924-5E0F-9AC0-625F-CA372616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90E0E13-3140-9CDF-CDFB-3BB4ADC5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000B-D687-44B1-B0BC-F8F8679ECD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903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C118D7C-B69B-B747-9692-5CE4F0E0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3290-4808-4955-B8F1-C509B8AA9096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5AD86AE-48FA-6A44-770F-986AB085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C029609-EFEC-17D5-815D-A92C3B33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000B-D687-44B1-B0BC-F8F8679ECD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884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E82352-40AC-15FE-A381-C9BAE982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CEF9F5-9167-4A14-51A4-10F504918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DC43EB-5CC9-E846-A758-580D0C344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8C4ACD3-D22C-8D5E-F350-59DE4591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3290-4808-4955-B8F1-C509B8AA9096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618CB7C-FFB7-8909-ACAA-42C06E07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FB3000D-2CE3-881D-B662-FF9CD3B3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000B-D687-44B1-B0BC-F8F8679ECD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66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A2AFF5-CDAD-4EF3-8B3C-D3212BD42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52B6C4B-A545-EBE1-D79D-55BAF41FC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412BDD-A7ED-BB24-9122-C38592AA6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CA2F607-FFD1-050C-92AE-CBB3AFA5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3290-4808-4955-B8F1-C509B8AA9096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F333FFF-BC7C-83B7-A0F6-E5C0755B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FF8E82A-16A5-DFA0-45D0-E6B364FD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000B-D687-44B1-B0BC-F8F8679ECD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93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FF6DCE0-7917-D0EA-62B5-A777C390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991E5C-E421-EE47-57A1-347BDF7F0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7FF23D-60F2-6157-6C67-DA5DAB6AF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63290-4808-4955-B8F1-C509B8AA9096}" type="datetimeFigureOut">
              <a:rPr lang="sv-SE" smtClean="0"/>
              <a:t>2025-10-01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6A4B50A-E3B6-A7E2-7B6B-764CBA04C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FE2D7D-AEB8-E278-63E4-B91CB8705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3D000B-D687-44B1-B0BC-F8F8679ECD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0998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0A7799-B96F-FA20-D77F-6BE4763E1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8C7F881-CEF0-49DF-7224-9A21AD8DEC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Miljöhot</a:t>
            </a:r>
          </a:p>
        </p:txBody>
      </p:sp>
    </p:spTree>
    <p:extLst>
      <p:ext uri="{BB962C8B-B14F-4D97-AF65-F5344CB8AC3E}">
        <p14:creationId xmlns:p14="http://schemas.microsoft.com/office/powerpoint/2010/main" val="208739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120B62-6E29-3FAB-7945-B55A17E3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Förstärkt Växthusgaseffekt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9B2C61-D9E5-4D05-EE86-6F5B2F7A9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Ökat koldioxid och metan halterna har lett till klimatförändring:</a:t>
            </a:r>
          </a:p>
          <a:p>
            <a:pPr lvl="1"/>
            <a:r>
              <a:rPr lang="sv-SE" dirty="0"/>
              <a:t>Eldar med ved är koldioxid utsläpp netto noll </a:t>
            </a:r>
          </a:p>
          <a:p>
            <a:pPr lvl="2"/>
            <a:r>
              <a:rPr lang="sv-SE" dirty="0"/>
              <a:t>Träden genomföra fotosyntes och tar upp koldioxid som lagras som glukos </a:t>
            </a:r>
          </a:p>
          <a:p>
            <a:pPr lvl="2"/>
            <a:r>
              <a:rPr lang="sv-SE" dirty="0"/>
              <a:t>Under förbränning så släpps koldioxid tillbaka ut till atmosfären </a:t>
            </a:r>
          </a:p>
          <a:p>
            <a:pPr lvl="1"/>
            <a:r>
              <a:rPr lang="sv-SE" dirty="0"/>
              <a:t>Fossila bränslen ökar koldioxid halten </a:t>
            </a:r>
          </a:p>
          <a:p>
            <a:pPr lvl="2"/>
            <a:r>
              <a:rPr lang="sv-SE" dirty="0"/>
              <a:t>Kol har under miljontals år sedimenterat och lagrats till olja under marken </a:t>
            </a:r>
          </a:p>
          <a:p>
            <a:pPr lvl="2"/>
            <a:r>
              <a:rPr lang="sv-SE" dirty="0"/>
              <a:t>Förbränning släpper ut mer koldioxid än vad träden kan hinna ta upp</a:t>
            </a:r>
          </a:p>
          <a:p>
            <a:pPr lvl="1"/>
            <a:r>
              <a:rPr lang="sv-SE" dirty="0"/>
              <a:t>Metan är en avfallsprodukt från matspjälkningsbakterier i tarmarna </a:t>
            </a:r>
          </a:p>
          <a:p>
            <a:pPr lvl="2"/>
            <a:r>
              <a:rPr lang="sv-SE" dirty="0"/>
              <a:t>Slaktindustrin ökar antal kor som befinner sig på en plats vilket ökar antal metan utsläpp </a:t>
            </a:r>
          </a:p>
        </p:txBody>
      </p:sp>
    </p:spTree>
    <p:extLst>
      <p:ext uri="{BB962C8B-B14F-4D97-AF65-F5344CB8AC3E}">
        <p14:creationId xmlns:p14="http://schemas.microsoft.com/office/powerpoint/2010/main" val="8483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6A493-C39C-3BE6-F0A6-C8CEDE6A4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ad är växthuseffekten? | illvet.se">
            <a:extLst>
              <a:ext uri="{FF2B5EF4-FFF2-40B4-BE49-F238E27FC236}">
                <a16:creationId xmlns:a16="http://schemas.microsoft.com/office/drawing/2014/main" id="{C73D9357-4D5F-F886-CD41-4BDD97E7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37" y="0"/>
            <a:ext cx="9914988" cy="686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ckbåge 1">
            <a:extLst>
              <a:ext uri="{FF2B5EF4-FFF2-40B4-BE49-F238E27FC236}">
                <a16:creationId xmlns:a16="http://schemas.microsoft.com/office/drawing/2014/main" id="{45B39C93-3B0B-C7B3-D6AF-41BB38094B9F}"/>
              </a:ext>
            </a:extLst>
          </p:cNvPr>
          <p:cNvSpPr/>
          <p:nvPr/>
        </p:nvSpPr>
        <p:spPr>
          <a:xfrm>
            <a:off x="1133475" y="877824"/>
            <a:ext cx="10067925" cy="9930384"/>
          </a:xfrm>
          <a:prstGeom prst="blockArc">
            <a:avLst>
              <a:gd name="adj1" fmla="val 10785232"/>
              <a:gd name="adj2" fmla="val 20423159"/>
              <a:gd name="adj3" fmla="val 56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1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DF17EE-7A03-7E39-0A55-BE8A49BDB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Konsekvenser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FFA3AA-BAE7-F296-A3FD-D2D4F254D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Jordens medeltemperatur stiger </a:t>
            </a:r>
          </a:p>
          <a:p>
            <a:pPr lvl="1"/>
            <a:r>
              <a:rPr lang="sv-SE" dirty="0"/>
              <a:t>Ojämnt ökning</a:t>
            </a:r>
          </a:p>
          <a:p>
            <a:pPr lvl="2"/>
            <a:r>
              <a:rPr lang="sv-SE" dirty="0"/>
              <a:t>Kraftigare över land än havet </a:t>
            </a:r>
          </a:p>
          <a:p>
            <a:pPr lvl="1"/>
            <a:r>
              <a:rPr lang="sv-SE" dirty="0"/>
              <a:t>Temperaturhöjning blir större mot polerna än vid ekvatorn </a:t>
            </a:r>
          </a:p>
          <a:p>
            <a:r>
              <a:rPr lang="sv-SE" dirty="0"/>
              <a:t>Glaciärer krymper i rask takt </a:t>
            </a:r>
          </a:p>
          <a:p>
            <a:pPr lvl="1"/>
            <a:r>
              <a:rPr lang="sv-SE" dirty="0"/>
              <a:t>Översvämning </a:t>
            </a:r>
          </a:p>
          <a:p>
            <a:pPr lvl="1"/>
            <a:r>
              <a:rPr lang="sv-SE" dirty="0"/>
              <a:t>Odlingsfloder </a:t>
            </a:r>
          </a:p>
          <a:p>
            <a:pPr lvl="1"/>
            <a:r>
              <a:rPr lang="sv-SE" dirty="0"/>
              <a:t>Kustnära och folktäta områden </a:t>
            </a:r>
          </a:p>
          <a:p>
            <a:pPr lvl="1"/>
            <a:r>
              <a:rPr lang="sv-SE" dirty="0"/>
              <a:t>Hårda vindar </a:t>
            </a:r>
          </a:p>
          <a:p>
            <a:pPr lvl="1"/>
            <a:r>
              <a:rPr lang="sv-SE" dirty="0"/>
              <a:t>Mild klimat gynnar fästningar och myggor (parasiter) </a:t>
            </a:r>
          </a:p>
          <a:p>
            <a:pPr lvl="1"/>
            <a:r>
              <a:rPr lang="sv-SE" dirty="0"/>
              <a:t>Utrotning av biologisk mångfald </a:t>
            </a:r>
          </a:p>
        </p:txBody>
      </p:sp>
    </p:spTree>
    <p:extLst>
      <p:ext uri="{BB962C8B-B14F-4D97-AF65-F5344CB8AC3E}">
        <p14:creationId xmlns:p14="http://schemas.microsoft.com/office/powerpoint/2010/main" val="339203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B742FF-DAC2-0EB5-D4DB-4E912146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Internationellt Samarbete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BD035C-254C-AA85-A78D-C956CCF6DB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04301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Kyotoprotokoll 1997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Parisavtal 2016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IPCC (The </a:t>
            </a:r>
            <a:r>
              <a:rPr lang="sv-SE" dirty="0" err="1"/>
              <a:t>Intergovernmental</a:t>
            </a:r>
            <a:r>
              <a:rPr lang="sv-SE" dirty="0"/>
              <a:t> Panel on </a:t>
            </a:r>
            <a:r>
              <a:rPr lang="sv-SE" dirty="0" err="1"/>
              <a:t>Climate</a:t>
            </a:r>
            <a:r>
              <a:rPr lang="sv-SE" dirty="0"/>
              <a:t> Change)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735DF0-071D-9741-3725-2C9794AB8C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Minska utsläpp i industrialiserade länder </a:t>
            </a:r>
          </a:p>
          <a:p>
            <a:pPr lvl="1"/>
            <a:r>
              <a:rPr lang="sv-SE" dirty="0"/>
              <a:t>Flesta länder lyckades inte</a:t>
            </a:r>
          </a:p>
          <a:p>
            <a:r>
              <a:rPr lang="sv-SE" dirty="0"/>
              <a:t>Ekonomiska styrmedel </a:t>
            </a:r>
          </a:p>
          <a:p>
            <a:pPr lvl="1"/>
            <a:r>
              <a:rPr lang="sv-SE" dirty="0"/>
              <a:t>Koldioxidskatt</a:t>
            </a:r>
          </a:p>
          <a:p>
            <a:pPr lvl="1"/>
            <a:r>
              <a:rPr lang="sv-SE" dirty="0"/>
              <a:t>Energiskatt</a:t>
            </a:r>
          </a:p>
          <a:p>
            <a:pPr lvl="1"/>
            <a:r>
              <a:rPr lang="sv-SE" dirty="0"/>
              <a:t>Miljöinriktad forskning satsning </a:t>
            </a:r>
          </a:p>
          <a:p>
            <a:pPr lvl="1"/>
            <a:r>
              <a:rPr lang="sv-SE" dirty="0"/>
              <a:t>Miljöorganisationer satsning  </a:t>
            </a:r>
          </a:p>
          <a:p>
            <a:r>
              <a:rPr lang="sv-SE" dirty="0"/>
              <a:t>FN:s klimatpanel </a:t>
            </a:r>
          </a:p>
          <a:p>
            <a:pPr lvl="1"/>
            <a:r>
              <a:rPr lang="sv-SE" dirty="0"/>
              <a:t>Snabba och omfattande samhällsförändringar krävs</a:t>
            </a:r>
          </a:p>
        </p:txBody>
      </p:sp>
      <p:sp>
        <p:nvSpPr>
          <p:cNvPr id="5" name="Pil: höger 4">
            <a:extLst>
              <a:ext uri="{FF2B5EF4-FFF2-40B4-BE49-F238E27FC236}">
                <a16:creationId xmlns:a16="http://schemas.microsoft.com/office/drawing/2014/main" id="{55B40DD0-8066-214F-3CA6-7E36F83C0774}"/>
              </a:ext>
            </a:extLst>
          </p:cNvPr>
          <p:cNvSpPr/>
          <p:nvPr/>
        </p:nvSpPr>
        <p:spPr>
          <a:xfrm>
            <a:off x="4542503" y="2047824"/>
            <a:ext cx="1629699" cy="6882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il: höger 5">
            <a:extLst>
              <a:ext uri="{FF2B5EF4-FFF2-40B4-BE49-F238E27FC236}">
                <a16:creationId xmlns:a16="http://schemas.microsoft.com/office/drawing/2014/main" id="{7E59F930-8304-BB1B-6BDC-68DDE91C45E0}"/>
              </a:ext>
            </a:extLst>
          </p:cNvPr>
          <p:cNvSpPr/>
          <p:nvPr/>
        </p:nvSpPr>
        <p:spPr>
          <a:xfrm>
            <a:off x="4542501" y="3313036"/>
            <a:ext cx="1629699" cy="6882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9ABACF9A-35EB-BB62-523F-D84CC38B4753}"/>
              </a:ext>
            </a:extLst>
          </p:cNvPr>
          <p:cNvSpPr/>
          <p:nvPr/>
        </p:nvSpPr>
        <p:spPr>
          <a:xfrm>
            <a:off x="4542501" y="4935384"/>
            <a:ext cx="1629699" cy="6882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58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26683CB-7591-1AA8-4457-4ABA64C5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Ozon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870BF46-7BC4-E5DB-5EF4-1002BDABF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965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C4FB9248-DE73-F4A1-3FEB-C097377B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Ozon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29022A-3599-684E-C2CD-4271C6830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Ozon (O</a:t>
            </a:r>
            <a:r>
              <a:rPr lang="sv-SE" baseline="-25000" dirty="0"/>
              <a:t>3</a:t>
            </a:r>
            <a:r>
              <a:rPr lang="sv-SE" dirty="0"/>
              <a:t>) förekommer naturligt i atmosfären </a:t>
            </a:r>
          </a:p>
          <a:p>
            <a:pPr lvl="1"/>
            <a:r>
              <a:rPr lang="sv-SE" dirty="0"/>
              <a:t>Reaktion av syre molekyler med UV-strålning </a:t>
            </a:r>
          </a:p>
          <a:p>
            <a:r>
              <a:rPr lang="sv-SE" dirty="0"/>
              <a:t>Vanligast på 15-30km höjd </a:t>
            </a:r>
          </a:p>
          <a:p>
            <a:r>
              <a:rPr lang="sv-SE" dirty="0"/>
              <a:t>Funktionen är att minska UV-strålning som når jordytan (”solglasögon”) </a:t>
            </a:r>
          </a:p>
          <a:p>
            <a:r>
              <a:rPr lang="sv-SE" dirty="0"/>
              <a:t>Ozonmolekyler bildar ozonskiktet  </a:t>
            </a:r>
          </a:p>
          <a:p>
            <a:pPr lvl="1"/>
            <a:r>
              <a:rPr lang="sv-SE" dirty="0"/>
              <a:t>Ganska tunn lager eftersom molekylerna är så utspridda </a:t>
            </a:r>
          </a:p>
          <a:p>
            <a:r>
              <a:rPr lang="sv-SE" dirty="0"/>
              <a:t>1970-talet upptäckte forskaren att ozonskiktet blev tunnare</a:t>
            </a:r>
          </a:p>
          <a:p>
            <a:pPr lvl="1"/>
            <a:r>
              <a:rPr lang="sv-SE" dirty="0"/>
              <a:t>Orsaken var </a:t>
            </a:r>
            <a:r>
              <a:rPr lang="sv-SE" i="1" dirty="0"/>
              <a:t>freoner</a:t>
            </a:r>
            <a:r>
              <a:rPr lang="sv-SE" dirty="0"/>
              <a:t> (halogenerade kolväten) </a:t>
            </a:r>
          </a:p>
          <a:p>
            <a:pPr lvl="2"/>
            <a:r>
              <a:rPr lang="sv-SE" dirty="0"/>
              <a:t>Används som kylmedium och har lång livslängd  </a:t>
            </a:r>
          </a:p>
          <a:p>
            <a:endParaRPr lang="sv-SE" dirty="0"/>
          </a:p>
        </p:txBody>
      </p:sp>
      <p:pic>
        <p:nvPicPr>
          <p:cNvPr id="1030" name="Picture 6" descr="Vad är ozon? Allt du behöver veta om ozon | Ozongeneratorer.se">
            <a:extLst>
              <a:ext uri="{FF2B5EF4-FFF2-40B4-BE49-F238E27FC236}">
                <a16:creationId xmlns:a16="http://schemas.microsoft.com/office/drawing/2014/main" id="{B1CDCA6E-214C-711F-4651-5B50D9BB5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r="7383"/>
          <a:stretch/>
        </p:blipFill>
        <p:spPr bwMode="auto">
          <a:xfrm>
            <a:off x="8028432" y="514333"/>
            <a:ext cx="4163568" cy="26225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546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443124-EB44-1A32-0FF6-E030CF62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Marknära ozon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4DB738-438D-3E1B-6276-C2B8FBBE4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Förbränningsmotorer släpper ut avgaser som kväveoxider </a:t>
            </a:r>
          </a:p>
          <a:p>
            <a:r>
              <a:rPr lang="sv-SE" dirty="0"/>
              <a:t>Kväveoxid reagerar med UV-strålning och bildar ozon </a:t>
            </a:r>
          </a:p>
          <a:p>
            <a:r>
              <a:rPr lang="sv-SE" dirty="0"/>
              <a:t>Ozon som är nära marken är en luftförorening </a:t>
            </a:r>
          </a:p>
          <a:p>
            <a:pPr lvl="1"/>
            <a:r>
              <a:rPr lang="sv-SE" dirty="0"/>
              <a:t>Skadar skog och odlade jordbruksprodukter </a:t>
            </a:r>
          </a:p>
          <a:p>
            <a:pPr lvl="1"/>
            <a:r>
              <a:rPr lang="sv-SE" dirty="0"/>
              <a:t>Irriterar ögon och slemhinnor </a:t>
            </a:r>
          </a:p>
          <a:p>
            <a:pPr lvl="1"/>
            <a:r>
              <a:rPr lang="sv-SE" dirty="0"/>
              <a:t>Misstänks kunna framkalla allergier </a:t>
            </a:r>
          </a:p>
          <a:p>
            <a:r>
              <a:rPr lang="sv-SE" dirty="0"/>
              <a:t>Ozon bildas i samband med elektriska urladdning t.ex. laserskrivare och kopiator</a:t>
            </a:r>
          </a:p>
          <a:p>
            <a:pPr lvl="1"/>
            <a:r>
              <a:rPr lang="sv-SE" dirty="0"/>
              <a:t>Förvara i ventilerad utrymme och avstånd från kontorets arbetsplats </a:t>
            </a:r>
          </a:p>
        </p:txBody>
      </p:sp>
    </p:spTree>
    <p:extLst>
      <p:ext uri="{BB962C8B-B14F-4D97-AF65-F5344CB8AC3E}">
        <p14:creationId xmlns:p14="http://schemas.microsoft.com/office/powerpoint/2010/main" val="206364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E1CBEBE-78B7-083B-1F38-A76136CBC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Övergödning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6A33B1E-F091-8B3E-C386-E24E1E712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554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88EC5C-AAA7-62F9-230A-9A920FA9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Övergödning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9149FC-FADE-64B0-E011-CB0AC13B5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8951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Näringsämnen som kväve och fosfor hamnar i havet </a:t>
            </a:r>
          </a:p>
          <a:p>
            <a:pPr lvl="1"/>
            <a:r>
              <a:rPr lang="sv-SE" dirty="0"/>
              <a:t>Jordbruket (gödsel) </a:t>
            </a:r>
          </a:p>
          <a:p>
            <a:pPr lvl="1"/>
            <a:r>
              <a:rPr lang="sv-SE" dirty="0"/>
              <a:t>Bilavgaser (kväveoxider) </a:t>
            </a:r>
          </a:p>
          <a:p>
            <a:pPr lvl="1"/>
            <a:r>
              <a:rPr lang="sv-SE" dirty="0"/>
              <a:t>Hushåll och företag avloppsvatten </a:t>
            </a:r>
          </a:p>
          <a:p>
            <a:pPr lvl="1"/>
            <a:r>
              <a:rPr lang="sv-SE" dirty="0"/>
              <a:t>Skogsbruk (avverkning frigöras närsalter) </a:t>
            </a:r>
          </a:p>
          <a:p>
            <a:r>
              <a:rPr lang="sv-SE" dirty="0"/>
              <a:t>Blågröna bakterier (alger) gynnas av övergödning och leder till vattenblomning (algblomning) </a:t>
            </a:r>
          </a:p>
          <a:p>
            <a:pPr lvl="1"/>
            <a:r>
              <a:rPr lang="sv-SE" dirty="0"/>
              <a:t>Ordentligt namn: </a:t>
            </a:r>
            <a:r>
              <a:rPr lang="sv-SE" i="1" dirty="0"/>
              <a:t>cyanobakterier </a:t>
            </a:r>
            <a:endParaRPr lang="sv-SE" dirty="0"/>
          </a:p>
          <a:p>
            <a:endParaRPr lang="sv-SE" dirty="0"/>
          </a:p>
        </p:txBody>
      </p:sp>
      <p:pic>
        <p:nvPicPr>
          <p:cNvPr id="2050" name="Picture 2" descr="Övergödning och algblomning i Östersjön - Världsnaturfonden WWF">
            <a:extLst>
              <a:ext uri="{FF2B5EF4-FFF2-40B4-BE49-F238E27FC236}">
                <a16:creationId xmlns:a16="http://schemas.microsoft.com/office/drawing/2014/main" id="{FE3DB24A-1306-C9AC-2904-ABB8F950C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25" y="1756748"/>
            <a:ext cx="5951075" cy="334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18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Östersjöns syrefria bottnar fortsätter växa | Havet.nu">
            <a:extLst>
              <a:ext uri="{FF2B5EF4-FFF2-40B4-BE49-F238E27FC236}">
                <a16:creationId xmlns:a16="http://schemas.microsoft.com/office/drawing/2014/main" id="{6E6B063A-B2DD-6B4D-65A0-6CA8979E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144"/>
            <a:ext cx="11963400" cy="686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D5567A9-650D-DE96-C8A1-FDEB9DCC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Konsekvenser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B1DCFC-0B9C-44DC-EE3A-8E74361D1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Syrefattiga bottnar</a:t>
            </a:r>
          </a:p>
          <a:p>
            <a:pPr lvl="1"/>
            <a:r>
              <a:rPr lang="sv-SE" dirty="0"/>
              <a:t>Tillväxt är stor när övergödning händer </a:t>
            </a:r>
          </a:p>
          <a:p>
            <a:pPr lvl="1"/>
            <a:r>
              <a:rPr lang="sv-SE" dirty="0"/>
              <a:t>Fler växter och cyanobakterier dör och behöver nedbrytning </a:t>
            </a:r>
          </a:p>
          <a:p>
            <a:pPr lvl="1"/>
            <a:r>
              <a:rPr lang="sv-SE" dirty="0"/>
              <a:t>Nedbrytarna får näring och förökar sig </a:t>
            </a:r>
          </a:p>
          <a:p>
            <a:pPr lvl="1"/>
            <a:r>
              <a:rPr lang="sv-SE" dirty="0"/>
              <a:t>Nedbrytarna förbrukar syrgas via cellandning</a:t>
            </a:r>
          </a:p>
          <a:p>
            <a:pPr lvl="1"/>
            <a:r>
              <a:rPr lang="sv-SE" dirty="0"/>
              <a:t>Syrgas tar slut på djupt vatten </a:t>
            </a:r>
          </a:p>
          <a:p>
            <a:pPr lvl="1"/>
            <a:r>
              <a:rPr lang="sv-SE" dirty="0"/>
              <a:t>Bottenlevande organismer dör ut </a:t>
            </a:r>
          </a:p>
          <a:p>
            <a:r>
              <a:rPr lang="sv-SE" dirty="0"/>
              <a:t>Försurning </a:t>
            </a:r>
          </a:p>
          <a:p>
            <a:pPr lvl="1"/>
            <a:r>
              <a:rPr lang="sv-SE" dirty="0"/>
              <a:t>Ökat mängd koldioxid minskar pH nivå </a:t>
            </a:r>
          </a:p>
          <a:p>
            <a:pPr lvl="1"/>
            <a:r>
              <a:rPr lang="sv-SE" dirty="0"/>
              <a:t>Orsaker fiskdöd </a:t>
            </a:r>
          </a:p>
          <a:p>
            <a:r>
              <a:rPr lang="sv-SE" dirty="0"/>
              <a:t>Svavelväte bildas från svavelbakterier som gynnas i syrefria miljöer </a:t>
            </a:r>
          </a:p>
          <a:p>
            <a:pPr lvl="1"/>
            <a:r>
              <a:rPr lang="sv-SE" dirty="0"/>
              <a:t>Blockerar cellandning = mycket giftig! 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206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6783B48-B879-3E0C-BAED-CBF5E7FF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Väder och Klimat 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C9C974B-A68B-8096-2715-F8360C4F1B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93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DD6CFB9-4A88-FC85-7C8B-8FA2233F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Miljögifter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A6629A4-27F6-4937-A23A-5821EFD9F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Organiska Miljögifter </a:t>
            </a:r>
          </a:p>
        </p:txBody>
      </p:sp>
    </p:spTree>
    <p:extLst>
      <p:ext uri="{BB962C8B-B14F-4D97-AF65-F5344CB8AC3E}">
        <p14:creationId xmlns:p14="http://schemas.microsoft.com/office/powerpoint/2010/main" val="1598042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FE91AD-386A-206D-ECCF-B2513667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Organiska Miljögifter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22E217-B89E-8170-F991-5FB181EB3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8262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Fettlösliga </a:t>
            </a:r>
          </a:p>
          <a:p>
            <a:pPr lvl="1"/>
            <a:r>
              <a:rPr lang="sv-SE" dirty="0"/>
              <a:t>Lättare att ta upp av och lagras i organismers vävnader </a:t>
            </a:r>
          </a:p>
          <a:p>
            <a:pPr lvl="2"/>
            <a:r>
              <a:rPr lang="sv-SE" i="1" dirty="0"/>
              <a:t>Bioackumulering </a:t>
            </a:r>
          </a:p>
          <a:p>
            <a:r>
              <a:rPr lang="sv-SE" dirty="0"/>
              <a:t>Stabila </a:t>
            </a:r>
          </a:p>
          <a:p>
            <a:pPr lvl="1"/>
            <a:r>
              <a:rPr lang="sv-SE" dirty="0"/>
              <a:t>Tar lång tid att bryta ner i naturen </a:t>
            </a:r>
          </a:p>
          <a:p>
            <a:r>
              <a:rPr lang="sv-SE" dirty="0"/>
              <a:t>Kolväten som innehåller klor och/eller brom </a:t>
            </a:r>
          </a:p>
          <a:p>
            <a:r>
              <a:rPr lang="sv-SE" dirty="0"/>
              <a:t>Flamskyddsmedel</a:t>
            </a:r>
          </a:p>
          <a:p>
            <a:r>
              <a:rPr lang="sv-SE" dirty="0"/>
              <a:t>Bekämpningsmedel </a:t>
            </a:r>
          </a:p>
          <a:p>
            <a:r>
              <a:rPr lang="sv-SE" dirty="0"/>
              <a:t>Läkemedel </a:t>
            </a:r>
          </a:p>
        </p:txBody>
      </p:sp>
      <p:pic>
        <p:nvPicPr>
          <p:cNvPr id="4098" name="Picture 2" descr="Skolvision Miljögifter">
            <a:extLst>
              <a:ext uri="{FF2B5EF4-FFF2-40B4-BE49-F238E27FC236}">
                <a16:creationId xmlns:a16="http://schemas.microsoft.com/office/drawing/2014/main" id="{EECFB8C6-EE8F-4234-096B-7211364AB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916" y="0"/>
            <a:ext cx="3805084" cy="325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emical structure of selected persistent organic pollutants. DDT,... |  Download Scientific Diagram">
            <a:extLst>
              <a:ext uri="{FF2B5EF4-FFF2-40B4-BE49-F238E27FC236}">
                <a16:creationId xmlns:a16="http://schemas.microsoft.com/office/drawing/2014/main" id="{727C9D56-C1A2-FB26-21B7-DE7A8B563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62" y="3602959"/>
            <a:ext cx="4165538" cy="301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08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D4BE42-055B-8765-615A-75567B09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Klorerade kolväten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602E98-38BB-A2A2-91C4-45F894C2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74271" cy="4351338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DDT (</a:t>
            </a:r>
            <a:r>
              <a:rPr lang="sv-SE" dirty="0" err="1"/>
              <a:t>diklordifenyltrikloretan</a:t>
            </a:r>
            <a:r>
              <a:rPr lang="sv-SE" dirty="0"/>
              <a:t>) </a:t>
            </a:r>
          </a:p>
          <a:p>
            <a:pPr lvl="1"/>
            <a:r>
              <a:rPr lang="sv-SE" dirty="0"/>
              <a:t>1948 fick </a:t>
            </a:r>
            <a:r>
              <a:rPr lang="sv-SE" i="1" dirty="0"/>
              <a:t>Paul Müller </a:t>
            </a:r>
            <a:r>
              <a:rPr lang="sv-SE" dirty="0"/>
              <a:t>Nobelpriset i medicin </a:t>
            </a:r>
          </a:p>
          <a:p>
            <a:pPr lvl="1"/>
            <a:r>
              <a:rPr lang="sv-SE" dirty="0"/>
              <a:t>Bekämpningsmedel mot malariamyggor och skadeinsekter </a:t>
            </a:r>
          </a:p>
          <a:p>
            <a:pPr lvl="1"/>
            <a:r>
              <a:rPr lang="sv-SE" dirty="0"/>
              <a:t>MEN… </a:t>
            </a:r>
          </a:p>
          <a:p>
            <a:pPr lvl="1"/>
            <a:r>
              <a:rPr lang="sv-SE" dirty="0"/>
              <a:t>Fågels äggs skall blev allt tunnare och krossades när föräldrarna ruvade </a:t>
            </a:r>
          </a:p>
          <a:p>
            <a:pPr lvl="1"/>
            <a:r>
              <a:rPr lang="sv-SE" dirty="0"/>
              <a:t>Hormonbalans vid gråsälar blev förstörd och de kunde inte fortplanta sig</a:t>
            </a:r>
          </a:p>
          <a:p>
            <a:r>
              <a:rPr lang="sv-SE" dirty="0"/>
              <a:t>PCB</a:t>
            </a:r>
          </a:p>
          <a:p>
            <a:pPr lvl="1"/>
            <a:r>
              <a:rPr lang="sv-SE" dirty="0"/>
              <a:t>Mjukgörare i plaster och isolerande olja i transformatorer </a:t>
            </a:r>
          </a:p>
          <a:p>
            <a:pPr lvl="1"/>
            <a:r>
              <a:rPr lang="sv-SE" dirty="0"/>
              <a:t>MEN… </a:t>
            </a:r>
          </a:p>
          <a:p>
            <a:pPr lvl="1"/>
            <a:r>
              <a:rPr lang="sv-SE" dirty="0"/>
              <a:t>Påverkar djur hormonsystem och gör det svår att fortplanta sig </a:t>
            </a:r>
          </a:p>
          <a:p>
            <a:pPr lvl="1"/>
            <a:r>
              <a:rPr lang="sv-SE" dirty="0"/>
              <a:t>Försämrar djurens immunförsvarsystemet 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pic>
        <p:nvPicPr>
          <p:cNvPr id="5122" name="Picture 2" descr="Epic Nature Sweden - Västerbotten Experience">
            <a:extLst>
              <a:ext uri="{FF2B5EF4-FFF2-40B4-BE49-F238E27FC236}">
                <a16:creationId xmlns:a16="http://schemas.microsoft.com/office/drawing/2014/main" id="{8EA26AB3-536B-D980-0D20-205BF59C5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471" y="424244"/>
            <a:ext cx="3379529" cy="25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älpopulationer och sälhälsa | Sveriges vattenmiljö">
            <a:extLst>
              <a:ext uri="{FF2B5EF4-FFF2-40B4-BE49-F238E27FC236}">
                <a16:creationId xmlns:a16="http://schemas.microsoft.com/office/drawing/2014/main" id="{ECA40071-3D57-0E5A-DE0E-CA1055F32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471" y="3385263"/>
            <a:ext cx="3379528" cy="310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31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2D5FDE-B136-43A2-8275-7A0AA2C80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Flamskyddsmedel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1F9C1F-3E35-F567-C2C3-57A21F8D4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9416" cy="4351338"/>
          </a:xfrm>
        </p:spPr>
        <p:txBody>
          <a:bodyPr/>
          <a:lstStyle/>
          <a:p>
            <a:r>
              <a:rPr lang="sv-SE" dirty="0"/>
              <a:t>Används i produkter som kan vara brandfarliga </a:t>
            </a:r>
          </a:p>
          <a:p>
            <a:pPr lvl="1"/>
            <a:r>
              <a:rPr lang="sv-SE" dirty="0"/>
              <a:t>Plaster och textiler </a:t>
            </a:r>
          </a:p>
          <a:p>
            <a:pPr lvl="1"/>
            <a:r>
              <a:rPr lang="sv-SE" dirty="0"/>
              <a:t>Material i datorer och elektronisk utrustning </a:t>
            </a:r>
          </a:p>
          <a:p>
            <a:r>
              <a:rPr lang="sv-SE" dirty="0"/>
              <a:t>Förhindrar utveckling av lågor vid eventuell antändning </a:t>
            </a:r>
          </a:p>
          <a:p>
            <a:pPr lvl="1"/>
            <a:r>
              <a:rPr lang="sv-SE" dirty="0"/>
              <a:t>Materialet glöder och bildar rök istället </a:t>
            </a:r>
          </a:p>
          <a:p>
            <a:r>
              <a:rPr lang="sv-SE" dirty="0"/>
              <a:t>Påvisats i bröstmjölk och i blod hos människor</a:t>
            </a:r>
          </a:p>
        </p:txBody>
      </p:sp>
      <p:pic>
        <p:nvPicPr>
          <p:cNvPr id="6146" name="Picture 2" descr="Forskare: Flamskyddsmedel fortfarande ett problem - Supermiljöbloggen">
            <a:extLst>
              <a:ext uri="{FF2B5EF4-FFF2-40B4-BE49-F238E27FC236}">
                <a16:creationId xmlns:a16="http://schemas.microsoft.com/office/drawing/2014/main" id="{57025909-3048-D482-4409-A48021525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32" y="1185863"/>
            <a:ext cx="3474128" cy="46388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59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C31E27-8B61-8823-719C-B0BFD36B6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Bekämpningsmedel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A513B8-AF77-49E8-30D8-D63F6F924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Används för att minska tillväxten av organismer som är skadliga för växter eller djur som vi vill skydda </a:t>
            </a:r>
          </a:p>
          <a:p>
            <a:pPr lvl="1"/>
            <a:r>
              <a:rPr lang="sv-SE" dirty="0"/>
              <a:t>Används mot insekter, råttor, ogräs, mögelsvampar, bakterier m.m. </a:t>
            </a:r>
          </a:p>
          <a:p>
            <a:r>
              <a:rPr lang="sv-SE" dirty="0"/>
              <a:t>Dagligen kontakt med bekämpningsmedel medför risk för nervskador och hudproblem</a:t>
            </a:r>
          </a:p>
          <a:p>
            <a:r>
              <a:rPr lang="sv-SE" dirty="0"/>
              <a:t>Importerade produkter (t.ex. vindruvor) får ej säljas i Sverige om gränsvärden för respektive substanser har överskridits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Hur påverkar oss olika kombinationer av gifter?... </a:t>
            </a:r>
          </a:p>
        </p:txBody>
      </p:sp>
    </p:spTree>
    <p:extLst>
      <p:ext uri="{BB962C8B-B14F-4D97-AF65-F5344CB8AC3E}">
        <p14:creationId xmlns:p14="http://schemas.microsoft.com/office/powerpoint/2010/main" val="38276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578C4A-DAF8-22FE-94F7-590B64FF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Läkemedel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02D51F-DEA6-537D-D8BF-FAB787FAF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Läkemedel måste vara tålig för att stå emot nedbrytande processer </a:t>
            </a:r>
          </a:p>
          <a:p>
            <a:r>
              <a:rPr lang="sv-SE" dirty="0"/>
              <a:t>En stor del bryts aldrig ner i kroppen och sprids till omgivning via toaletter </a:t>
            </a:r>
          </a:p>
          <a:p>
            <a:r>
              <a:rPr lang="sv-SE" dirty="0"/>
              <a:t>Fångas inte av reningsverket heller </a:t>
            </a:r>
          </a:p>
          <a:p>
            <a:r>
              <a:rPr lang="sv-SE" dirty="0"/>
              <a:t>Hormoner från läkemedel har reproduktionsstörning effekter hos vattenlevande djur </a:t>
            </a:r>
          </a:p>
          <a:p>
            <a:r>
              <a:rPr lang="sv-SE" dirty="0"/>
              <a:t>Resistensutveckling hos skadlig bakterier i naturen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9639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6CB5752-AF35-1E67-C2CE-F94AC95D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Miljögifter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4A82EA4-35DB-5539-8FAF-2BCF9959AA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Metaller och metallföreningar </a:t>
            </a:r>
          </a:p>
        </p:txBody>
      </p:sp>
    </p:spTree>
    <p:extLst>
      <p:ext uri="{BB962C8B-B14F-4D97-AF65-F5344CB8AC3E}">
        <p14:creationId xmlns:p14="http://schemas.microsoft.com/office/powerpoint/2010/main" val="1965954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D7542AD-2641-37AC-B338-CD77442E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Miljöfarliga metaller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FFD68E2-9FAD-0E21-FDCB-DBB9D5DE55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Bly </a:t>
            </a:r>
          </a:p>
          <a:p>
            <a:r>
              <a:rPr lang="sv-SE" dirty="0"/>
              <a:t>Kadmium </a:t>
            </a:r>
          </a:p>
          <a:p>
            <a:r>
              <a:rPr lang="sv-SE" dirty="0"/>
              <a:t>Kvicksilver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67C388E-03BE-3D12-37FD-BDBD35FB6F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Mycket stabila </a:t>
            </a:r>
          </a:p>
          <a:p>
            <a:r>
              <a:rPr lang="sv-SE" dirty="0"/>
              <a:t>Långsam nedbrytning </a:t>
            </a:r>
          </a:p>
          <a:p>
            <a:r>
              <a:rPr lang="sv-SE" dirty="0"/>
              <a:t>Hög risk för spridning via näringskedjor </a:t>
            </a:r>
          </a:p>
        </p:txBody>
      </p:sp>
      <p:sp>
        <p:nvSpPr>
          <p:cNvPr id="7" name="Pil: höger 6">
            <a:extLst>
              <a:ext uri="{FF2B5EF4-FFF2-40B4-BE49-F238E27FC236}">
                <a16:creationId xmlns:a16="http://schemas.microsoft.com/office/drawing/2014/main" id="{6E145038-2DE2-043B-664B-9D18671742DD}"/>
              </a:ext>
            </a:extLst>
          </p:cNvPr>
          <p:cNvSpPr/>
          <p:nvPr/>
        </p:nvSpPr>
        <p:spPr>
          <a:xfrm>
            <a:off x="4104969" y="2155979"/>
            <a:ext cx="1762433" cy="8357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71A48C1-50DD-6180-F644-B12CBBD221C7}"/>
              </a:ext>
            </a:extLst>
          </p:cNvPr>
          <p:cNvSpPr txBox="1"/>
          <p:nvPr/>
        </p:nvSpPr>
        <p:spPr>
          <a:xfrm>
            <a:off x="1600200" y="4636008"/>
            <a:ext cx="8010144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7170" name="Picture 2" descr="Vad vi återvinner - Järn, metallskrot &amp; annat avfall | Lantz Metall">
            <a:extLst>
              <a:ext uri="{FF2B5EF4-FFF2-40B4-BE49-F238E27FC236}">
                <a16:creationId xmlns:a16="http://schemas.microsoft.com/office/drawing/2014/main" id="{B0D48A51-170F-3D24-E29F-31E3B0405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06" y="3762756"/>
            <a:ext cx="4333587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9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C0506408-FAC3-8458-6722-3B38B1561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Väder och Klimat 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5BB97EF-2FBA-A801-3D66-074969FEB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Väder handlar om faktorer som temperatur, vind och nederbörd som förändrar från dag till dag </a:t>
            </a:r>
          </a:p>
          <a:p>
            <a:r>
              <a:rPr lang="sv-SE" dirty="0"/>
              <a:t>Klimat handlar om hur den genomsnittliga väder varier över en längre tid </a:t>
            </a:r>
          </a:p>
          <a:p>
            <a:pPr lvl="1"/>
            <a:r>
              <a:rPr lang="sv-SE" dirty="0"/>
              <a:t>Meteorologer säger: medelvärdet av vädret under en 30-årsperiod</a:t>
            </a:r>
          </a:p>
          <a:p>
            <a:pPr lvl="1"/>
            <a:r>
              <a:rPr lang="sv-SE" dirty="0"/>
              <a:t>Avgörs av ett komplex samspel mellan: avståndet till ekvatorn, höjden över havet, årsnederbörden, vindarna, närheten till havet, och mängden solstrålning</a:t>
            </a:r>
          </a:p>
        </p:txBody>
      </p:sp>
    </p:spTree>
    <p:extLst>
      <p:ext uri="{BB962C8B-B14F-4D97-AF65-F5344CB8AC3E}">
        <p14:creationId xmlns:p14="http://schemas.microsoft.com/office/powerpoint/2010/main" val="131918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E43F7A-ED24-A495-7350-E2A2EBD43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Vind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4AD5DBE-5821-3803-E43E-B5E62A060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505450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Varm luft har lägre densitet än kall luft </a:t>
            </a:r>
          </a:p>
          <a:p>
            <a:r>
              <a:rPr lang="sv-SE" dirty="0"/>
              <a:t>Varm luft stiger uppåt </a:t>
            </a:r>
          </a:p>
          <a:p>
            <a:r>
              <a:rPr lang="sv-SE" dirty="0"/>
              <a:t>Luft i rörelse är vind </a:t>
            </a:r>
          </a:p>
          <a:p>
            <a:r>
              <a:rPr lang="sv-SE" dirty="0"/>
              <a:t>Den luften som har stigit uppåt måste ersättas med annan luft som kommer från andra områden </a:t>
            </a:r>
          </a:p>
          <a:p>
            <a:r>
              <a:rPr lang="sv-SE" dirty="0"/>
              <a:t>Vindar vid marken blåser in mot områden med uppåtstigande luft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C101047-2D6E-31E9-7A70-3995F3537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51" y="2100501"/>
            <a:ext cx="5831136" cy="380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B7EF88A-8936-A3D9-A605-14B1F56D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Växthusgaseffekt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4DFCB9B-4C82-CB33-F026-25729FB0F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57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48C77E-F217-750D-C6E7-ECC0B017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Växthuseffekt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B64818-7FCE-9F91-CEA8-4FD505D60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0" y="1825625"/>
            <a:ext cx="4152900" cy="4351338"/>
          </a:xfrm>
        </p:spPr>
        <p:txBody>
          <a:bodyPr/>
          <a:lstStyle/>
          <a:p>
            <a:r>
              <a:rPr lang="sv-SE" dirty="0"/>
              <a:t>Solstrålar passerar genom glaset </a:t>
            </a:r>
          </a:p>
          <a:p>
            <a:r>
              <a:rPr lang="sv-SE" dirty="0"/>
              <a:t>Ljusenergi omvandlas till värmeenergi när den når marken</a:t>
            </a:r>
          </a:p>
          <a:p>
            <a:r>
              <a:rPr lang="sv-SE" dirty="0"/>
              <a:t>Värmeenergi passerar inte genom glaset </a:t>
            </a:r>
          </a:p>
          <a:p>
            <a:r>
              <a:rPr lang="sv-SE" dirty="0"/>
              <a:t>Växthuset blir varmare </a:t>
            </a:r>
          </a:p>
        </p:txBody>
      </p:sp>
      <p:pic>
        <p:nvPicPr>
          <p:cNvPr id="1030" name="Picture 6" descr="Växthus 16 m² | 4mm säkerhetsglas | 5 års stormgaranti | Outl1">
            <a:extLst>
              <a:ext uri="{FF2B5EF4-FFF2-40B4-BE49-F238E27FC236}">
                <a16:creationId xmlns:a16="http://schemas.microsoft.com/office/drawing/2014/main" id="{23E5F58A-390B-DA7D-0922-C6BA359B1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11458"/>
          <a:stretch/>
        </p:blipFill>
        <p:spPr bwMode="auto">
          <a:xfrm>
            <a:off x="266700" y="1398587"/>
            <a:ext cx="6858000" cy="520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0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0F5BDD-3CF4-CE0F-2123-328AD4B3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Växthusgaser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B8FF91-F1A4-4373-61A3-CDF1FBBE9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8502"/>
            <a:ext cx="10515600" cy="3498461"/>
          </a:xfrm>
        </p:spPr>
        <p:txBody>
          <a:bodyPr/>
          <a:lstStyle/>
          <a:p>
            <a:r>
              <a:rPr lang="sv-SE" dirty="0"/>
              <a:t>Växthusgaser funkar som glaset i ett växthus </a:t>
            </a:r>
          </a:p>
          <a:p>
            <a:pPr lvl="1"/>
            <a:r>
              <a:rPr lang="sv-SE" dirty="0"/>
              <a:t>De hindrar värmeutstrålning till rymden </a:t>
            </a:r>
          </a:p>
          <a:p>
            <a:pPr lvl="1"/>
            <a:r>
              <a:rPr lang="sv-SE" dirty="0"/>
              <a:t>Håller jordens medeltemperatur vid +15 grader i stället för -18 grader 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r>
              <a:rPr lang="sv-SE" dirty="0"/>
              <a:t>Det kallas för växthusgaseffekten </a:t>
            </a:r>
          </a:p>
          <a:p>
            <a:endParaRPr lang="sv-SE" dirty="0"/>
          </a:p>
        </p:txBody>
      </p:sp>
      <p:pic>
        <p:nvPicPr>
          <p:cNvPr id="2052" name="Picture 4" descr="Molekyler - Naturvetenskap.se">
            <a:extLst>
              <a:ext uri="{FF2B5EF4-FFF2-40B4-BE49-F238E27FC236}">
                <a16:creationId xmlns:a16="http://schemas.microsoft.com/office/drawing/2014/main" id="{2D599CBD-3438-DAC2-F11F-574388C44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r="83496" b="30159"/>
          <a:stretch/>
        </p:blipFill>
        <p:spPr bwMode="auto">
          <a:xfrm>
            <a:off x="2054031" y="1460658"/>
            <a:ext cx="903886" cy="94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olekyler - Naturvetenskap.se">
            <a:extLst>
              <a:ext uri="{FF2B5EF4-FFF2-40B4-BE49-F238E27FC236}">
                <a16:creationId xmlns:a16="http://schemas.microsoft.com/office/drawing/2014/main" id="{6A21486D-62CE-5622-14C0-64F746C3F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2" t="18943" r="57297" b="19459"/>
          <a:stretch/>
        </p:blipFill>
        <p:spPr bwMode="auto">
          <a:xfrm>
            <a:off x="3189481" y="1352939"/>
            <a:ext cx="1104181" cy="11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NKEL Kemi 2 Atomer och molekyler">
            <a:extLst>
              <a:ext uri="{FF2B5EF4-FFF2-40B4-BE49-F238E27FC236}">
                <a16:creationId xmlns:a16="http://schemas.microsoft.com/office/drawing/2014/main" id="{F62BE698-CC37-F3EA-5106-EE2086C15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0108" y1="24176" x2="17329" y2="13187"/>
                        <a14:backgroundMark x1="17329" y1="13187" x2="51986" y2="3846"/>
                        <a14:backgroundMark x1="51986" y1="3846" x2="75451" y2="13187"/>
                        <a14:backgroundMark x1="75451" y1="13187" x2="88087" y2="24176"/>
                        <a14:backgroundMark x1="88087" y1="24176" x2="95668" y2="39011"/>
                        <a14:backgroundMark x1="95668" y1="39011" x2="97834" y2="53846"/>
                        <a14:backgroundMark x1="97834" y1="53846" x2="93141" y2="75824"/>
                        <a14:backgroundMark x1="93141" y1="75824" x2="81949" y2="87912"/>
                        <a14:backgroundMark x1="81949" y1="87912" x2="44043" y2="93407"/>
                        <a14:backgroundMark x1="44043" y1="93407" x2="33574" y2="86264"/>
                        <a14:backgroundMark x1="33574" y1="86264" x2="20939" y2="86264"/>
                        <a14:backgroundMark x1="20939" y1="86264" x2="8303" y2="72527"/>
                        <a14:backgroundMark x1="8303" y1="72527" x2="1083" y2="53297"/>
                        <a14:backgroundMark x1="1083" y1="53297" x2="1444" y2="30769"/>
                        <a14:backgroundMark x1="1444" y1="30769" x2="9747" y2="19231"/>
                        <a14:backgroundMark x1="9747" y1="19231" x2="12635" y2="17033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11" y="1437267"/>
            <a:ext cx="1502485" cy="98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spektrum kemi kap 1.1-1.4 + 1.6, 1.8 Flashcards | Quizlet">
            <a:extLst>
              <a:ext uri="{FF2B5EF4-FFF2-40B4-BE49-F238E27FC236}">
                <a16:creationId xmlns:a16="http://schemas.microsoft.com/office/drawing/2014/main" id="{6F30FD6B-5DD8-1A53-9915-EA965857F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5" t="8679" r="2317" b="23889"/>
          <a:stretch/>
        </p:blipFill>
        <p:spPr bwMode="auto">
          <a:xfrm>
            <a:off x="8695835" y="1520928"/>
            <a:ext cx="1074619" cy="8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rundämnen och kemiska föreningar - Naturvetenskap.se">
            <a:extLst>
              <a:ext uri="{FF2B5EF4-FFF2-40B4-BE49-F238E27FC236}">
                <a16:creationId xmlns:a16="http://schemas.microsoft.com/office/drawing/2014/main" id="{58B8D10A-81BD-A5C1-4586-2FAD0340FC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6" t="9552" b="27476"/>
          <a:stretch/>
        </p:blipFill>
        <p:spPr bwMode="auto">
          <a:xfrm>
            <a:off x="768449" y="1546989"/>
            <a:ext cx="990869" cy="76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Grundämnen och kemiska föreningar - Naturvetenskap.se">
            <a:extLst>
              <a:ext uri="{FF2B5EF4-FFF2-40B4-BE49-F238E27FC236}">
                <a16:creationId xmlns:a16="http://schemas.microsoft.com/office/drawing/2014/main" id="{3BF3AEBF-CD94-F41D-8AAC-AA0479FB6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18" b="28798"/>
          <a:stretch/>
        </p:blipFill>
        <p:spPr bwMode="auto">
          <a:xfrm>
            <a:off x="4525226" y="1496817"/>
            <a:ext cx="1229534" cy="86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lkaner - Naturvetenskap.se">
            <a:extLst>
              <a:ext uri="{FF2B5EF4-FFF2-40B4-BE49-F238E27FC236}">
                <a16:creationId xmlns:a16="http://schemas.microsoft.com/office/drawing/2014/main" id="{9FB75152-E8A8-272B-160E-53F5DE022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7" r="6999" b="76531"/>
          <a:stretch/>
        </p:blipFill>
        <p:spPr bwMode="auto">
          <a:xfrm>
            <a:off x="7396747" y="1401266"/>
            <a:ext cx="1052422" cy="105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Bildzoom 10">
                <a:extLst>
                  <a:ext uri="{FF2B5EF4-FFF2-40B4-BE49-F238E27FC236}">
                    <a16:creationId xmlns:a16="http://schemas.microsoft.com/office/drawing/2014/main" id="{0863445A-6016-C51F-9840-4B1C0136C67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11016113"/>
                  </p:ext>
                </p:extLst>
              </p:nvPr>
            </p:nvGraphicFramePr>
            <p:xfrm>
              <a:off x="7171398" y="4102947"/>
              <a:ext cx="4387998" cy="2468249"/>
            </p:xfrm>
            <a:graphic>
              <a:graphicData uri="http://schemas.microsoft.com/office/powerpoint/2016/slidezoom">
                <pslz:sldZm>
                  <pslz:sldZmObj sldId="259" cId="512915452">
                    <pslz:zmPr id="{BBF04A90-0F48-4B75-AAE9-70FEF7AF0ED1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387998" cy="246824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Bildzoom 10">
                <a:extLst>
                  <a:ext uri="{FF2B5EF4-FFF2-40B4-BE49-F238E27FC236}">
                    <a16:creationId xmlns:a16="http://schemas.microsoft.com/office/drawing/2014/main" id="{0863445A-6016-C51F-9840-4B1C0136C6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71398" y="4102947"/>
                <a:ext cx="4387998" cy="246824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8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ad är växthuseffekten? | illvet.se">
            <a:extLst>
              <a:ext uri="{FF2B5EF4-FFF2-40B4-BE49-F238E27FC236}">
                <a16:creationId xmlns:a16="http://schemas.microsoft.com/office/drawing/2014/main" id="{B088A308-999C-0923-EFB0-73294EDF8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37" y="0"/>
            <a:ext cx="9914988" cy="686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91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3319A7-91E1-2491-2002-BA5D2C73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424011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Vad är problemet?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18FE9E2-242D-E7FF-9C50-AD54A85D0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448727"/>
            <a:ext cx="11210925" cy="540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888</Words>
  <Application>Microsoft Office PowerPoint</Application>
  <PresentationFormat>Bredbild</PresentationFormat>
  <Paragraphs>166</Paragraphs>
  <Slides>27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Office-tema</vt:lpstr>
      <vt:lpstr>Biologi 1</vt:lpstr>
      <vt:lpstr>Väder och Klimat </vt:lpstr>
      <vt:lpstr>Väder och Klimat </vt:lpstr>
      <vt:lpstr>Vind </vt:lpstr>
      <vt:lpstr>Växthusgaseffekt </vt:lpstr>
      <vt:lpstr>Växthuseffekt  </vt:lpstr>
      <vt:lpstr>Växthusgaser </vt:lpstr>
      <vt:lpstr>PowerPoint-presentation</vt:lpstr>
      <vt:lpstr>Vad är problemet? </vt:lpstr>
      <vt:lpstr>Förstärkt Växthusgaseffekt</vt:lpstr>
      <vt:lpstr>PowerPoint-presentation</vt:lpstr>
      <vt:lpstr>Konsekvenser </vt:lpstr>
      <vt:lpstr>Internationellt Samarbete </vt:lpstr>
      <vt:lpstr>Ozon</vt:lpstr>
      <vt:lpstr>Ozon</vt:lpstr>
      <vt:lpstr>Marknära ozon </vt:lpstr>
      <vt:lpstr>Övergödning </vt:lpstr>
      <vt:lpstr>Övergödning </vt:lpstr>
      <vt:lpstr>Konsekvenser </vt:lpstr>
      <vt:lpstr>Miljögifter </vt:lpstr>
      <vt:lpstr>Organiska Miljögifter </vt:lpstr>
      <vt:lpstr>Klorerade kolväten </vt:lpstr>
      <vt:lpstr>Flamskyddsmedel </vt:lpstr>
      <vt:lpstr>Bekämpningsmedel </vt:lpstr>
      <vt:lpstr>Läkemedel </vt:lpstr>
      <vt:lpstr>Miljögifter </vt:lpstr>
      <vt:lpstr>Miljöfarliga metaller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2025-01-15T10:53:39Z</dcterms:created>
  <dcterms:modified xsi:type="dcterms:W3CDTF">2025-10-01T06:22:46Z</dcterms:modified>
</cp:coreProperties>
</file>